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9" r:id="rId3"/>
    <p:sldId id="274" r:id="rId4"/>
    <p:sldId id="275" r:id="rId5"/>
    <p:sldId id="280" r:id="rId6"/>
    <p:sldId id="276" r:id="rId7"/>
    <p:sldId id="277" r:id="rId8"/>
    <p:sldId id="281" r:id="rId9"/>
    <p:sldId id="282" r:id="rId10"/>
    <p:sldId id="262" r:id="rId11"/>
    <p:sldId id="270" r:id="rId12"/>
    <p:sldId id="279" r:id="rId13"/>
    <p:sldId id="278" r:id="rId14"/>
    <p:sldId id="265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1449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75331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16027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760144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88139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61753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98951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554925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6912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727337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628727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857680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21903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05906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1298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45321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82DFC-164E-452C-892F-6C4F8BA31E0B}" type="datetimeFigureOut">
              <a:rPr lang="es-CL" smtClean="0"/>
              <a:t>27-08-2020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1A9FE7-70DF-451D-8382-663D273B66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174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ScnhNn4R6O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6Ic64AaAl_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2952980"/>
            <a:ext cx="7766936" cy="1646302"/>
          </a:xfrm>
        </p:spPr>
        <p:txBody>
          <a:bodyPr/>
          <a:lstStyle/>
          <a:p>
            <a:r>
              <a:rPr lang="es-CL" dirty="0" smtClean="0"/>
              <a:t>Actividad </a:t>
            </a:r>
            <a:br>
              <a:rPr lang="es-CL" dirty="0" smtClean="0"/>
            </a:br>
            <a:r>
              <a:rPr lang="es-CL" dirty="0" smtClean="0"/>
              <a:t>Comprensión del Entorno Sociocultural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4826688"/>
            <a:ext cx="7766936" cy="1096899"/>
          </a:xfrm>
        </p:spPr>
        <p:txBody>
          <a:bodyPr/>
          <a:lstStyle/>
          <a:p>
            <a:r>
              <a:rPr lang="es-CL" dirty="0" smtClean="0">
                <a:solidFill>
                  <a:schemeClr val="tx1"/>
                </a:solidFill>
              </a:rPr>
              <a:t>Unidad “Chile, Mi País.</a:t>
            </a:r>
          </a:p>
          <a:p>
            <a:r>
              <a:rPr lang="es-CL" dirty="0" smtClean="0">
                <a:solidFill>
                  <a:schemeClr val="tx1"/>
                </a:solidFill>
              </a:rPr>
              <a:t>Semana 22. Miércoles 2 de septiembre de 2020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94935" y="476641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NO IMPRIMIR</a:t>
            </a:r>
          </a:p>
          <a:p>
            <a:pPr algn="ctr"/>
            <a:r>
              <a:rPr lang="es-CL" sz="2400" b="1" dirty="0" smtClean="0"/>
              <a:t>Láminas de Apoyo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441895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1050" y="386365"/>
            <a:ext cx="10158530" cy="836149"/>
          </a:xfrm>
        </p:spPr>
        <p:txBody>
          <a:bodyPr>
            <a:noAutofit/>
          </a:bodyPr>
          <a:lstStyle/>
          <a:p>
            <a:pPr algn="ctr"/>
            <a:r>
              <a:rPr lang="es-CL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Ahora…  </a:t>
            </a:r>
            <a:r>
              <a:rPr lang="es-CL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 trabajar!</a:t>
            </a:r>
            <a:endParaRPr lang="es-CL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4271" y="2649763"/>
            <a:ext cx="3959327" cy="2515914"/>
          </a:xfrm>
        </p:spPr>
        <p:txBody>
          <a:bodyPr>
            <a:noAutofit/>
          </a:bodyPr>
          <a:lstStyle/>
          <a:p>
            <a:r>
              <a:rPr lang="es-MX" sz="2000" b="1" dirty="0" smtClean="0">
                <a:latin typeface="Century Gothic" panose="020B0502020202020204" pitchFamily="34" charset="0"/>
              </a:rPr>
              <a:t>Puzle del escudo impreso</a:t>
            </a:r>
            <a:endParaRPr lang="es-MX" sz="2000" b="1" dirty="0" smtClean="0">
              <a:latin typeface="Century Gothic" panose="020B0502020202020204" pitchFamily="34" charset="0"/>
            </a:endParaRPr>
          </a:p>
          <a:p>
            <a:r>
              <a:rPr lang="es-MX" sz="2000" b="1" dirty="0" smtClean="0">
                <a:latin typeface="Century Gothic" panose="020B0502020202020204" pitchFamily="34" charset="0"/>
              </a:rPr>
              <a:t>Lápices de colores</a:t>
            </a:r>
            <a:endParaRPr lang="es-MX" sz="2000" b="1" dirty="0" smtClean="0">
              <a:latin typeface="Century Gothic" panose="020B0502020202020204" pitchFamily="34" charset="0"/>
            </a:endParaRPr>
          </a:p>
          <a:p>
            <a:r>
              <a:rPr lang="es-MX" sz="2000" b="1" dirty="0" smtClean="0">
                <a:latin typeface="Century Gothic" panose="020B0502020202020204" pitchFamily="34" charset="0"/>
              </a:rPr>
              <a:t>Tijeras</a:t>
            </a:r>
          </a:p>
          <a:p>
            <a:r>
              <a:rPr lang="es-MX" sz="2000" b="1" dirty="0" smtClean="0">
                <a:latin typeface="Century Gothic" panose="020B0502020202020204" pitchFamily="34" charset="0"/>
              </a:rPr>
              <a:t>Pegamento</a:t>
            </a:r>
          </a:p>
          <a:p>
            <a:r>
              <a:rPr lang="es-MX" sz="2000" b="1" dirty="0" smtClean="0">
                <a:latin typeface="Century Gothic" panose="020B0502020202020204" pitchFamily="34" charset="0"/>
              </a:rPr>
              <a:t>Hoja blanca o cuaderno</a:t>
            </a:r>
            <a:endParaRPr lang="es-MX" sz="2000" b="1" dirty="0" smtClean="0"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38161" y="1513956"/>
            <a:ext cx="26832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0176" t="19553" r="37417" b="8482"/>
          <a:stretch/>
        </p:blipFill>
        <p:spPr>
          <a:xfrm>
            <a:off x="5551713" y="1222515"/>
            <a:ext cx="3475613" cy="2683280"/>
          </a:xfrm>
          <a:prstGeom prst="rect">
            <a:avLst/>
          </a:prstGeom>
        </p:spPr>
      </p:pic>
      <p:pic>
        <p:nvPicPr>
          <p:cNvPr id="2050" name="Picture 2" descr="Tijeras, tijeras, ángulo, técnica, tijeras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24" y="4975339"/>
            <a:ext cx="1233504" cy="8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0554" y="4292573"/>
            <a:ext cx="1746208" cy="17462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795" y="4190861"/>
            <a:ext cx="2599508" cy="19496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81363" y="2025007"/>
            <a:ext cx="1934706" cy="10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7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99523" cy="1190781"/>
          </a:xfrm>
        </p:spPr>
        <p:txBody>
          <a:bodyPr>
            <a:normAutofit/>
          </a:bodyPr>
          <a:lstStyle/>
          <a:p>
            <a:pPr algn="ctr"/>
            <a:r>
              <a:rPr lang="es-CL" dirty="0" smtClean="0"/>
              <a:t>Pintar el Escudo Nacional, utilizando los colores correspondientes según el ejemplo.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9437"/>
          <a:stretch/>
        </p:blipFill>
        <p:spPr>
          <a:xfrm>
            <a:off x="1197277" y="2351313"/>
            <a:ext cx="4634065" cy="32395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78" y="2453523"/>
            <a:ext cx="4341005" cy="3045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067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68449" cy="1049383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Una vez pintado, recorta y pega en una hoja blanca.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580" y="2371208"/>
            <a:ext cx="4517528" cy="3225064"/>
          </a:xfrm>
          <a:prstGeom prst="rtTriangl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108" y="2279768"/>
            <a:ext cx="4517528" cy="3225064"/>
          </a:xfrm>
          <a:prstGeom prst="rect">
            <a:avLst/>
          </a:prstGeom>
        </p:spPr>
      </p:pic>
      <p:sp>
        <p:nvSpPr>
          <p:cNvPr id="9" name="Triángulo rectángulo 8"/>
          <p:cNvSpPr/>
          <p:nvPr/>
        </p:nvSpPr>
        <p:spPr>
          <a:xfrm>
            <a:off x="5432108" y="2279768"/>
            <a:ext cx="4517528" cy="322506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108" y="2279768"/>
            <a:ext cx="4517528" cy="32250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09451" y="1946366"/>
            <a:ext cx="4794069" cy="406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4" y="4390662"/>
            <a:ext cx="2873829" cy="22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839" y="1267096"/>
            <a:ext cx="9838266" cy="898434"/>
          </a:xfrm>
        </p:spPr>
        <p:txBody>
          <a:bodyPr>
            <a:normAutofit/>
          </a:bodyPr>
          <a:lstStyle/>
          <a:p>
            <a:pPr algn="ctr"/>
            <a:r>
              <a:rPr lang="it-IT" sz="2400" dirty="0" smtClean="0"/>
              <a:t>CUECA </a:t>
            </a:r>
            <a:r>
              <a:rPr lang="it-IT" sz="2400" dirty="0"/>
              <a:t>DEL TUTI FRUTI - MI PERRO CHOCOLO</a:t>
            </a:r>
            <a:br>
              <a:rPr lang="it-IT" sz="2400" dirty="0"/>
            </a:br>
            <a:r>
              <a:rPr lang="es-CL" sz="2400" dirty="0">
                <a:hlinkClick r:id="rId2"/>
              </a:rPr>
              <a:t>https://www.youtube.com/watch?v=ScnhNn4R6Oo</a:t>
            </a: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089" t="23423" r="43742" b="29460"/>
          <a:stretch/>
        </p:blipFill>
        <p:spPr>
          <a:xfrm>
            <a:off x="1698172" y="2165530"/>
            <a:ext cx="7563600" cy="43397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36676" y="226201"/>
            <a:ext cx="10496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 finalizar…vamos a bailar!!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05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solidFill>
                  <a:srgbClr val="7030A0"/>
                </a:solidFill>
              </a:rPr>
              <a:t>Cierre</a:t>
            </a:r>
            <a:endParaRPr lang="es-CL" b="1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334" y="1567543"/>
            <a:ext cx="8048655" cy="3239588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 </a:t>
            </a:r>
            <a:r>
              <a:rPr lang="es-CL" sz="2400" dirty="0"/>
              <a:t>¿Qué </a:t>
            </a:r>
            <a:r>
              <a:rPr lang="es-CL" sz="2400" dirty="0" smtClean="0"/>
              <a:t>unidad conocimos </a:t>
            </a:r>
            <a:r>
              <a:rPr lang="es-CL" sz="2400" dirty="0"/>
              <a:t>hoy? </a:t>
            </a:r>
          </a:p>
          <a:p>
            <a:r>
              <a:rPr lang="es-MX" sz="2400" dirty="0" smtClean="0"/>
              <a:t>¿</a:t>
            </a:r>
            <a:r>
              <a:rPr lang="es-CL" sz="2400" dirty="0"/>
              <a:t>Cómo es nuestro país (forma)?</a:t>
            </a:r>
            <a:endParaRPr lang="es-MX" sz="2400" dirty="0" smtClean="0"/>
          </a:p>
          <a:p>
            <a:r>
              <a:rPr lang="es-CL" sz="2400" dirty="0"/>
              <a:t>¿Cuáles son los símbolos patrios de Chile?</a:t>
            </a:r>
            <a:endParaRPr lang="es-CL" sz="3600" dirty="0"/>
          </a:p>
          <a:p>
            <a:r>
              <a:rPr lang="es-CL" sz="2400" dirty="0"/>
              <a:t>¿Qué colores tienen nuestros símbolos patrios?</a:t>
            </a:r>
            <a:endParaRPr lang="es-CL" sz="3600" dirty="0"/>
          </a:p>
          <a:p>
            <a:endParaRPr lang="es-MX" sz="2400" dirty="0"/>
          </a:p>
          <a:p>
            <a:r>
              <a:rPr lang="es-CL" sz="2400" dirty="0" smtClean="0"/>
              <a:t>¿</a:t>
            </a:r>
            <a:r>
              <a:rPr lang="es-CL" sz="2400" dirty="0"/>
              <a:t>Tuviste dificultades? ¿Cuáles? </a:t>
            </a:r>
          </a:p>
          <a:p>
            <a:pPr marL="0" indent="0">
              <a:buNone/>
            </a:pPr>
            <a:r>
              <a:rPr lang="es-CL" dirty="0"/>
              <a:t>  </a:t>
            </a:r>
          </a:p>
          <a:p>
            <a:endParaRPr lang="es-CL" sz="2400" dirty="0"/>
          </a:p>
          <a:p>
            <a:endParaRPr lang="es-CL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244" y="3106919"/>
            <a:ext cx="2536236" cy="25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927463" y="1910304"/>
            <a:ext cx="2665558" cy="4947696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Escuchar la presentación de la unidad “Chile, mi país.</a:t>
            </a:r>
          </a:p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Observar video de Chile</a:t>
            </a:r>
            <a:r>
              <a:rPr lang="es-CL" sz="2000" b="1" dirty="0" smtClean="0"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s-CL" sz="2000" b="1" dirty="0" smtClean="0">
              <a:latin typeface="Century Gothic" panose="020B0502020202020204" pitchFamily="34" charset="0"/>
            </a:endParaRPr>
          </a:p>
          <a:p>
            <a:pPr algn="ctr"/>
            <a:endParaRPr lang="es-MX" sz="2000" b="1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123508" y="1946366"/>
            <a:ext cx="2821577" cy="4976949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  <a:p>
            <a:pPr algn="ctr"/>
            <a:r>
              <a:rPr lang="es-CL" b="1" dirty="0" smtClean="0">
                <a:latin typeface="Century Gothic" panose="020B0502020202020204" pitchFamily="34" charset="0"/>
              </a:rPr>
              <a:t>Observar mapa de Chile, comentar las características de nuestro país. Zonas geográficas, símbolos patrios (bandera, escudo, flor y baile nacional.) </a:t>
            </a:r>
          </a:p>
          <a:p>
            <a:pPr algn="ctr"/>
            <a:endParaRPr lang="es-CL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CL" b="1" dirty="0" smtClean="0">
                <a:latin typeface="Century Gothic" panose="020B0502020202020204" pitchFamily="34" charset="0"/>
              </a:rPr>
              <a:t>Pintar, recortar y armar Puzle</a:t>
            </a:r>
            <a:endParaRPr lang="es-CL" b="1" dirty="0">
              <a:latin typeface="Century Gothic" panose="020B0502020202020204" pitchFamily="34" charset="0"/>
            </a:endParaRPr>
          </a:p>
          <a:p>
            <a:pPr algn="ctr"/>
            <a:r>
              <a:rPr lang="es-MX" b="1" dirty="0">
                <a:latin typeface="Century Gothic" panose="020B0502020202020204" pitchFamily="34" charset="0"/>
              </a:rPr>
              <a:t>	</a:t>
            </a:r>
          </a:p>
          <a:p>
            <a:pPr lvl="0" algn="ctr"/>
            <a:endParaRPr lang="es-CL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353837" y="1946366"/>
            <a:ext cx="2900506" cy="4911634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Exposición del trabajo.</a:t>
            </a:r>
          </a:p>
          <a:p>
            <a:pPr algn="ctr"/>
            <a:r>
              <a:rPr lang="es-CL" sz="2000" b="1" dirty="0">
                <a:latin typeface="Century Gothic" panose="020B0502020202020204" pitchFamily="34" charset="0"/>
              </a:rPr>
              <a:t>Ver video-canción “la cueca del </a:t>
            </a:r>
            <a:r>
              <a:rPr lang="es-CL" sz="2000" b="1" dirty="0" err="1">
                <a:latin typeface="Century Gothic" panose="020B0502020202020204" pitchFamily="34" charset="0"/>
              </a:rPr>
              <a:t>tuti</a:t>
            </a:r>
            <a:r>
              <a:rPr lang="es-CL" sz="2000" b="1" dirty="0">
                <a:latin typeface="Century Gothic" panose="020B0502020202020204" pitchFamily="34" charset="0"/>
              </a:rPr>
              <a:t> </a:t>
            </a:r>
            <a:r>
              <a:rPr lang="es-CL" sz="2000" b="1" dirty="0" err="1">
                <a:latin typeface="Century Gothic" panose="020B0502020202020204" pitchFamily="34" charset="0"/>
              </a:rPr>
              <a:t>fruti</a:t>
            </a:r>
            <a:r>
              <a:rPr lang="es-CL" sz="2000" b="1" dirty="0">
                <a:latin typeface="Century Gothic" panose="020B0502020202020204" pitchFamily="34" charset="0"/>
              </a:rPr>
              <a:t>” del Perro </a:t>
            </a:r>
            <a:r>
              <a:rPr lang="es-CL" sz="2000" b="1" dirty="0" err="1">
                <a:latin typeface="Century Gothic" panose="020B0502020202020204" pitchFamily="34" charset="0"/>
              </a:rPr>
              <a:t>chocolo</a:t>
            </a:r>
            <a:r>
              <a:rPr lang="es-CL" sz="2000" b="1" dirty="0"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Responder </a:t>
            </a:r>
            <a:r>
              <a:rPr lang="es-CL" sz="2000" b="1" dirty="0" smtClean="0">
                <a:latin typeface="Century Gothic" panose="020B0502020202020204" pitchFamily="34" charset="0"/>
              </a:rPr>
              <a:t>Preguntas de cierre</a:t>
            </a:r>
            <a:r>
              <a:rPr lang="es-CL" sz="2000" b="1" dirty="0" smtClean="0">
                <a:latin typeface="Century Gothic" panose="020B0502020202020204" pitchFamily="34" charset="0"/>
              </a:rPr>
              <a:t>.</a:t>
            </a:r>
            <a:endParaRPr lang="es-CL" sz="2000" b="1" dirty="0" smtClean="0"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4952" y="309092"/>
            <a:ext cx="11797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Objetivo </a:t>
            </a:r>
            <a:r>
              <a:rPr lang="es-CL" sz="2000" b="1" dirty="0" smtClean="0">
                <a:latin typeface="Century Gothic" panose="020B0502020202020204" pitchFamily="34" charset="0"/>
              </a:rPr>
              <a:t>n°5 </a:t>
            </a:r>
            <a:r>
              <a:rPr lang="es-CL" sz="2000" b="1" dirty="0" smtClean="0">
                <a:latin typeface="Century Gothic" panose="020B0502020202020204" pitchFamily="34" charset="0"/>
              </a:rPr>
              <a:t>Comprensión del Entorno Sociocultural</a:t>
            </a:r>
          </a:p>
          <a:p>
            <a:pPr algn="ctr"/>
            <a:r>
              <a:rPr lang="es-CL" sz="2000" b="1" dirty="0" smtClean="0">
                <a:latin typeface="Century Gothic" panose="020B0502020202020204" pitchFamily="34" charset="0"/>
              </a:rPr>
              <a:t>Comunicar relatos sociales sobre hechos significativos del pasado de su comunidad y país.</a:t>
            </a:r>
            <a:endParaRPr lang="es-CL" sz="2000" b="1" dirty="0" smtClean="0">
              <a:latin typeface="Century Gothic" panose="020B0502020202020204" pitchFamily="34" charset="0"/>
            </a:endParaRPr>
          </a:p>
          <a:p>
            <a:r>
              <a:rPr lang="es-CL" sz="2000" b="1" dirty="0" smtClean="0">
                <a:latin typeface="Century Gothic" panose="020B0502020202020204" pitchFamily="34" charset="0"/>
              </a:rPr>
              <a:t> </a:t>
            </a:r>
            <a:endParaRPr lang="es-CL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12233" y="1315300"/>
            <a:ext cx="4134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latin typeface="Century Gothic" panose="020B0502020202020204" pitchFamily="34" charset="0"/>
              </a:rPr>
              <a:t>Ruta de Aprendizaje</a:t>
            </a:r>
            <a:endParaRPr lang="es-CL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17 Flecha derecha"/>
          <p:cNvSpPr/>
          <p:nvPr/>
        </p:nvSpPr>
        <p:spPr>
          <a:xfrm>
            <a:off x="3579223" y="4062549"/>
            <a:ext cx="522514" cy="470262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Flecha derecha"/>
          <p:cNvSpPr/>
          <p:nvPr/>
        </p:nvSpPr>
        <p:spPr>
          <a:xfrm>
            <a:off x="6866709" y="3888378"/>
            <a:ext cx="522514" cy="470262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4767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223" y="478971"/>
            <a:ext cx="8843554" cy="660400"/>
          </a:xfrm>
        </p:spPr>
        <p:txBody>
          <a:bodyPr>
            <a:noAutofit/>
          </a:bodyPr>
          <a:lstStyle/>
          <a:p>
            <a:pPr algn="ctr"/>
            <a:r>
              <a:rPr lang="es-CL" sz="4800" dirty="0" smtClean="0">
                <a:solidFill>
                  <a:srgbClr val="002060"/>
                </a:solidFill>
              </a:rPr>
              <a:t>“Chile, mi País”</a:t>
            </a:r>
            <a:endParaRPr lang="es-CL" sz="48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64285" y="1206193"/>
            <a:ext cx="5328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2"/>
              </a:rPr>
              <a:t>https://www.youtube.com/watch?v=6Ic64AaAl_M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264" t="23661" r="39726" b="22589"/>
          <a:stretch/>
        </p:blipFill>
        <p:spPr>
          <a:xfrm>
            <a:off x="2249220" y="2090057"/>
            <a:ext cx="7515873" cy="42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083" y="304211"/>
            <a:ext cx="8596668" cy="701629"/>
          </a:xfrm>
        </p:spPr>
        <p:txBody>
          <a:bodyPr/>
          <a:lstStyle/>
          <a:p>
            <a:r>
              <a:rPr lang="es-CL" dirty="0" smtClean="0"/>
              <a:t>Chile, su geografía.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899" t="11718" r="25771" b="2220"/>
          <a:stretch/>
        </p:blipFill>
        <p:spPr>
          <a:xfrm>
            <a:off x="1485711" y="1321958"/>
            <a:ext cx="4105446" cy="5408023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570616" y="1321958"/>
            <a:ext cx="3487784" cy="5039654"/>
          </a:xfrm>
        </p:spPr>
        <p:txBody>
          <a:bodyPr/>
          <a:lstStyle/>
          <a:p>
            <a:r>
              <a:rPr lang="es-CL" sz="2400" dirty="0" smtClean="0"/>
              <a:t>Es una franja de tierra, larga y angosta.</a:t>
            </a:r>
          </a:p>
          <a:p>
            <a:endParaRPr lang="es-CL" sz="2400" dirty="0"/>
          </a:p>
          <a:p>
            <a:r>
              <a:rPr lang="es-CL" sz="2400" dirty="0" smtClean="0"/>
              <a:t>Rodeada por un lado por el Océano Pacífico.</a:t>
            </a:r>
          </a:p>
          <a:p>
            <a:endParaRPr lang="es-CL" sz="2400" dirty="0"/>
          </a:p>
          <a:p>
            <a:r>
              <a:rPr lang="es-CL" sz="2400" dirty="0" smtClean="0"/>
              <a:t>Y Por el otro lado por la Cordillera de los Andes.</a:t>
            </a:r>
          </a:p>
          <a:p>
            <a:endParaRPr lang="es-CL" dirty="0"/>
          </a:p>
          <a:p>
            <a:endParaRPr lang="es-CL" dirty="0" smtClean="0"/>
          </a:p>
        </p:txBody>
      </p:sp>
      <p:grpSp>
        <p:nvGrpSpPr>
          <p:cNvPr id="35" name="Grupo 34"/>
          <p:cNvGrpSpPr/>
          <p:nvPr/>
        </p:nvGrpSpPr>
        <p:grpSpPr>
          <a:xfrm>
            <a:off x="2366540" y="1860812"/>
            <a:ext cx="992779" cy="3961945"/>
            <a:chOff x="2366540" y="1860812"/>
            <a:chExt cx="992779" cy="3961945"/>
          </a:xfrm>
        </p:grpSpPr>
        <p:sp>
          <p:nvSpPr>
            <p:cNvPr id="16" name="Triángulo isósceles 15"/>
            <p:cNvSpPr/>
            <p:nvPr/>
          </p:nvSpPr>
          <p:spPr>
            <a:xfrm>
              <a:off x="2464512" y="4437106"/>
              <a:ext cx="352697" cy="28738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2366540" y="1860812"/>
              <a:ext cx="992779" cy="3961945"/>
              <a:chOff x="2266404" y="1672046"/>
              <a:chExt cx="992779" cy="3961945"/>
            </a:xfrm>
          </p:grpSpPr>
          <p:sp>
            <p:nvSpPr>
              <p:cNvPr id="7" name="Triángulo isósceles 6"/>
              <p:cNvSpPr/>
              <p:nvPr/>
            </p:nvSpPr>
            <p:spPr>
              <a:xfrm>
                <a:off x="2782389" y="1672046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8" name="Triángulo isósceles 7"/>
              <p:cNvSpPr/>
              <p:nvPr/>
            </p:nvSpPr>
            <p:spPr>
              <a:xfrm>
                <a:off x="2906486" y="1909785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9" name="Triángulo isósceles 8"/>
              <p:cNvSpPr/>
              <p:nvPr/>
            </p:nvSpPr>
            <p:spPr>
              <a:xfrm>
                <a:off x="2782388" y="2189320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0" name="Triángulo isósceles 9"/>
              <p:cNvSpPr/>
              <p:nvPr/>
            </p:nvSpPr>
            <p:spPr>
              <a:xfrm>
                <a:off x="2730137" y="2476703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1" name="Triángulo isósceles 10"/>
              <p:cNvSpPr/>
              <p:nvPr/>
            </p:nvSpPr>
            <p:spPr>
              <a:xfrm>
                <a:off x="2579914" y="2764086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2" name="Triángulo isósceles 11"/>
              <p:cNvSpPr/>
              <p:nvPr/>
            </p:nvSpPr>
            <p:spPr>
              <a:xfrm>
                <a:off x="2579913" y="3067139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3" name="Triángulo isósceles 12"/>
              <p:cNvSpPr/>
              <p:nvPr/>
            </p:nvSpPr>
            <p:spPr>
              <a:xfrm>
                <a:off x="2540725" y="3370192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4" name="Triángulo isósceles 13"/>
              <p:cNvSpPr/>
              <p:nvPr/>
            </p:nvSpPr>
            <p:spPr>
              <a:xfrm>
                <a:off x="2442753" y="3657575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5" name="Triángulo isósceles 14"/>
              <p:cNvSpPr/>
              <p:nvPr/>
            </p:nvSpPr>
            <p:spPr>
              <a:xfrm>
                <a:off x="2416627" y="3958009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7" name="Triángulo isósceles 16"/>
              <p:cNvSpPr/>
              <p:nvPr/>
            </p:nvSpPr>
            <p:spPr>
              <a:xfrm>
                <a:off x="2377439" y="4521028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8" name="Triángulo isósceles 17"/>
              <p:cNvSpPr/>
              <p:nvPr/>
            </p:nvSpPr>
            <p:spPr>
              <a:xfrm>
                <a:off x="2416626" y="4830601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Triángulo isósceles 18"/>
              <p:cNvSpPr/>
              <p:nvPr/>
            </p:nvSpPr>
            <p:spPr>
              <a:xfrm>
                <a:off x="2266404" y="5072300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Triángulo isósceles 19"/>
              <p:cNvSpPr/>
              <p:nvPr/>
            </p:nvSpPr>
            <p:spPr>
              <a:xfrm>
                <a:off x="2377438" y="5346608"/>
                <a:ext cx="352697" cy="28738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grpSp>
        <p:nvGrpSpPr>
          <p:cNvPr id="33" name="Grupo 32"/>
          <p:cNvGrpSpPr/>
          <p:nvPr/>
        </p:nvGrpSpPr>
        <p:grpSpPr>
          <a:xfrm>
            <a:off x="1527983" y="2192412"/>
            <a:ext cx="976633" cy="2156432"/>
            <a:chOff x="1527983" y="2192412"/>
            <a:chExt cx="976633" cy="2156432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983" y="2205463"/>
              <a:ext cx="542479" cy="542479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2137" y="2192412"/>
              <a:ext cx="542479" cy="54247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77782" y="2971404"/>
              <a:ext cx="542479" cy="542479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9043" y="3806365"/>
              <a:ext cx="542479" cy="542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690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722" y="289867"/>
            <a:ext cx="3815442" cy="63209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062" y="180109"/>
            <a:ext cx="8596668" cy="1320800"/>
          </a:xfrm>
        </p:spPr>
        <p:txBody>
          <a:bodyPr/>
          <a:lstStyle/>
          <a:p>
            <a:r>
              <a:rPr lang="es-CL" dirty="0" smtClean="0"/>
              <a:t>Chile y sus zonas.</a:t>
            </a:r>
            <a:endParaRPr lang="es-CL" dirty="0"/>
          </a:p>
        </p:txBody>
      </p:sp>
      <p:sp>
        <p:nvSpPr>
          <p:cNvPr id="5" name="Rectángulo 4"/>
          <p:cNvSpPr/>
          <p:nvPr/>
        </p:nvSpPr>
        <p:spPr>
          <a:xfrm>
            <a:off x="6898491" y="1039244"/>
            <a:ext cx="3770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Zona Norte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47164" y="2670852"/>
            <a:ext cx="430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Zona Central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022353" y="4764125"/>
            <a:ext cx="300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Zona Sur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02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24312" cy="1320800"/>
          </a:xfrm>
        </p:spPr>
        <p:txBody>
          <a:bodyPr/>
          <a:lstStyle/>
          <a:p>
            <a:r>
              <a:rPr lang="es-CL" dirty="0" smtClean="0"/>
              <a:t>Símbolos Patrios: La </a:t>
            </a:r>
            <a:r>
              <a:rPr lang="es-CL" dirty="0" smtClean="0"/>
              <a:t>Bandera.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7" y="1641403"/>
            <a:ext cx="6355899" cy="3575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7651568" y="1440153"/>
            <a:ext cx="35706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latin typeface="Century Gothic" panose="020B0502020202020204" pitchFamily="34" charset="0"/>
              </a:rPr>
              <a:t>La Bandera de Chile tiene tres colores:</a:t>
            </a:r>
          </a:p>
          <a:p>
            <a:endParaRPr lang="es-CL" dirty="0">
              <a:latin typeface="Century Gothic" panose="020B0502020202020204" pitchFamily="34" charset="0"/>
            </a:endParaRPr>
          </a:p>
          <a:p>
            <a:r>
              <a:rPr lang="es-CL" b="1" dirty="0" smtClean="0">
                <a:latin typeface="Century Gothic" panose="020B0502020202020204" pitchFamily="34" charset="0"/>
              </a:rPr>
              <a:t>El rojo </a:t>
            </a:r>
            <a:r>
              <a:rPr lang="es-CL" dirty="0" smtClean="0">
                <a:latin typeface="Century Gothic" panose="020B0502020202020204" pitchFamily="34" charset="0"/>
              </a:rPr>
              <a:t>representa la sangre derramada por los héroes.</a:t>
            </a:r>
          </a:p>
          <a:p>
            <a:endParaRPr lang="es-CL" dirty="0">
              <a:latin typeface="Century Gothic" panose="020B0502020202020204" pitchFamily="34" charset="0"/>
            </a:endParaRPr>
          </a:p>
          <a:p>
            <a:r>
              <a:rPr lang="es-CL" b="1" dirty="0" smtClean="0">
                <a:latin typeface="Century Gothic" panose="020B0502020202020204" pitchFamily="34" charset="0"/>
              </a:rPr>
              <a:t>El azul</a:t>
            </a:r>
            <a:r>
              <a:rPr lang="es-CL" dirty="0" smtClean="0">
                <a:latin typeface="Century Gothic" panose="020B0502020202020204" pitchFamily="34" charset="0"/>
              </a:rPr>
              <a:t>, representa el color del cielo.</a:t>
            </a:r>
          </a:p>
          <a:p>
            <a:endParaRPr lang="es-CL" b="1" dirty="0">
              <a:latin typeface="Century Gothic" panose="020B0502020202020204" pitchFamily="34" charset="0"/>
            </a:endParaRPr>
          </a:p>
          <a:p>
            <a:r>
              <a:rPr lang="es-CL" b="1" dirty="0" smtClean="0">
                <a:latin typeface="Century Gothic" panose="020B0502020202020204" pitchFamily="34" charset="0"/>
              </a:rPr>
              <a:t>El Blanco </a:t>
            </a:r>
            <a:r>
              <a:rPr lang="es-CL" dirty="0" smtClean="0">
                <a:latin typeface="Century Gothic" panose="020B0502020202020204" pitchFamily="34" charset="0"/>
              </a:rPr>
              <a:t>representa el color de la nieve de la cordillera de los andes.</a:t>
            </a:r>
          </a:p>
          <a:p>
            <a:endParaRPr lang="es-CL" dirty="0">
              <a:latin typeface="Century Gothic" panose="020B0502020202020204" pitchFamily="34" charset="0"/>
            </a:endParaRPr>
          </a:p>
          <a:p>
            <a:r>
              <a:rPr lang="es-CL" b="1" dirty="0" smtClean="0">
                <a:latin typeface="Century Gothic" panose="020B0502020202020204" pitchFamily="34" charset="0"/>
              </a:rPr>
              <a:t>La estrella </a:t>
            </a:r>
            <a:r>
              <a:rPr lang="es-CL" dirty="0" smtClean="0">
                <a:latin typeface="Century Gothic" panose="020B0502020202020204" pitchFamily="34" charset="0"/>
              </a:rPr>
              <a:t>representa los tres poderes del estado unificados.</a:t>
            </a:r>
          </a:p>
          <a:p>
            <a:endParaRPr lang="es-CL" b="1" dirty="0">
              <a:latin typeface="Century Gothic" panose="020B0502020202020204" pitchFamily="34" charset="0"/>
            </a:endParaRPr>
          </a:p>
          <a:p>
            <a:endParaRPr lang="es-CL" b="1" dirty="0"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72647" y="5530333"/>
            <a:ext cx="6065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Oficialmente </a:t>
            </a:r>
            <a:r>
              <a:rPr lang="es-MX" dirty="0"/>
              <a:t>adoptada el 18 de octubre de 1817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7064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666" y="1607127"/>
            <a:ext cx="5991354" cy="4274653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24312" cy="1320800"/>
          </a:xfrm>
        </p:spPr>
        <p:txBody>
          <a:bodyPr/>
          <a:lstStyle/>
          <a:p>
            <a:r>
              <a:rPr lang="es-CL" dirty="0" smtClean="0"/>
              <a:t>Símbolos Patrios</a:t>
            </a:r>
            <a:r>
              <a:rPr lang="es-CL" dirty="0" smtClean="0"/>
              <a:t>: El Escudo.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7526877" y="609600"/>
            <a:ext cx="35706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El Cóndor, la mayor ave que vuela en nuestros cielos, </a:t>
            </a:r>
            <a:r>
              <a:rPr lang="es-MX" b="1" dirty="0">
                <a:latin typeface="Century Gothic" panose="020B0502020202020204" pitchFamily="34" charset="0"/>
              </a:rPr>
              <a:t>representa</a:t>
            </a:r>
            <a:r>
              <a:rPr lang="es-MX" dirty="0">
                <a:latin typeface="Century Gothic" panose="020B0502020202020204" pitchFamily="34" charset="0"/>
              </a:rPr>
              <a:t> “La Fuerza”. </a:t>
            </a:r>
            <a:endParaRPr lang="es-MX" dirty="0" smtClean="0">
              <a:latin typeface="Century Gothic" panose="020B0502020202020204" pitchFamily="34" charset="0"/>
            </a:endParaRPr>
          </a:p>
          <a:p>
            <a:endParaRPr lang="es-MX" dirty="0">
              <a:latin typeface="Century Gothic" panose="020B0502020202020204" pitchFamily="34" charset="0"/>
            </a:endParaRPr>
          </a:p>
          <a:p>
            <a:endParaRPr lang="es-MX" dirty="0" smtClean="0">
              <a:latin typeface="Century Gothic" panose="020B0502020202020204" pitchFamily="34" charset="0"/>
            </a:endParaRPr>
          </a:p>
          <a:p>
            <a:r>
              <a:rPr lang="es-MX" dirty="0" smtClean="0">
                <a:latin typeface="Century Gothic" panose="020B0502020202020204" pitchFamily="34" charset="0"/>
              </a:rPr>
              <a:t>El</a:t>
            </a:r>
            <a:r>
              <a:rPr lang="es-MX" dirty="0">
                <a:latin typeface="Century Gothic" panose="020B0502020202020204" pitchFamily="34" charset="0"/>
              </a:rPr>
              <a:t> </a:t>
            </a:r>
            <a:r>
              <a:rPr lang="es-MX" b="1" dirty="0">
                <a:latin typeface="Century Gothic" panose="020B0502020202020204" pitchFamily="34" charset="0"/>
              </a:rPr>
              <a:t>Huemul</a:t>
            </a:r>
            <a:r>
              <a:rPr lang="es-MX" dirty="0">
                <a:latin typeface="Century Gothic" panose="020B0502020202020204" pitchFamily="34" charset="0"/>
              </a:rPr>
              <a:t>, este ciervo original de </a:t>
            </a:r>
            <a:r>
              <a:rPr lang="es-MX" b="1" dirty="0">
                <a:latin typeface="Century Gothic" panose="020B0502020202020204" pitchFamily="34" charset="0"/>
              </a:rPr>
              <a:t>Chile</a:t>
            </a:r>
            <a:r>
              <a:rPr lang="es-MX" dirty="0">
                <a:latin typeface="Century Gothic" panose="020B0502020202020204" pitchFamily="34" charset="0"/>
              </a:rPr>
              <a:t>, </a:t>
            </a:r>
            <a:r>
              <a:rPr lang="es-MX" b="1" dirty="0">
                <a:latin typeface="Century Gothic" panose="020B0502020202020204" pitchFamily="34" charset="0"/>
              </a:rPr>
              <a:t>representa</a:t>
            </a:r>
            <a:r>
              <a:rPr lang="es-MX" dirty="0">
                <a:latin typeface="Century Gothic" panose="020B0502020202020204" pitchFamily="34" charset="0"/>
              </a:rPr>
              <a:t> “La Razón”</a:t>
            </a:r>
            <a:endParaRPr lang="es-CL" dirty="0">
              <a:latin typeface="Century Gothic" panose="020B0502020202020204" pitchFamily="34" charset="0"/>
            </a:endParaRPr>
          </a:p>
          <a:p>
            <a:endParaRPr lang="es-CL" dirty="0" smtClean="0">
              <a:latin typeface="Century Gothic" panose="020B0502020202020204" pitchFamily="34" charset="0"/>
            </a:endParaRPr>
          </a:p>
          <a:p>
            <a:r>
              <a:rPr lang="es-MX" dirty="0">
                <a:latin typeface="Century Gothic" panose="020B0502020202020204" pitchFamily="34" charset="0"/>
              </a:rPr>
              <a:t>Tanto el cóndor y el huemul sostienen con orgullo el escudo nacional, y con ello se convierten en los mejores guardianes naturales de nuestra soberanía</a:t>
            </a:r>
            <a:r>
              <a:rPr lang="es-MX" dirty="0" smtClean="0">
                <a:latin typeface="Century Gothic" panose="020B0502020202020204" pitchFamily="34" charset="0"/>
              </a:rPr>
              <a:t>.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 smtClean="0">
                <a:latin typeface="Century Gothic" panose="020B0502020202020204" pitchFamily="34" charset="0"/>
              </a:rPr>
              <a:t>El plumaje tricolor, símbolo </a:t>
            </a:r>
            <a:r>
              <a:rPr lang="es-MX" dirty="0">
                <a:latin typeface="Century Gothic" panose="020B0502020202020204" pitchFamily="34" charset="0"/>
              </a:rPr>
              <a:t>de la autoridad suprema que originariamente usaba el presidente de la República en el sombrero.</a:t>
            </a: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54106" y="58725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Fue oficialmente adoptado hace 186 años, el 26 de junio de 1834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4816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24312" cy="1320800"/>
          </a:xfrm>
        </p:spPr>
        <p:txBody>
          <a:bodyPr/>
          <a:lstStyle/>
          <a:p>
            <a:r>
              <a:rPr lang="es-CL" dirty="0" smtClean="0"/>
              <a:t>Flor Nacional: El Copihue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64331" y="1459843"/>
            <a:ext cx="36537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El Copihue es la flor de una enredadera perteneciente a la familia de las </a:t>
            </a:r>
            <a:r>
              <a:rPr lang="es-MX" dirty="0" smtClean="0">
                <a:latin typeface="Century Gothic" panose="020B0502020202020204" pitchFamily="34" charset="0"/>
              </a:rPr>
              <a:t>liliáceas.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 smtClean="0">
                <a:latin typeface="Century Gothic" panose="020B0502020202020204" pitchFamily="34" charset="0"/>
              </a:rPr>
              <a:t>Crece </a:t>
            </a:r>
            <a:r>
              <a:rPr lang="es-MX" dirty="0">
                <a:latin typeface="Century Gothic" panose="020B0502020202020204" pitchFamily="34" charset="0"/>
              </a:rPr>
              <a:t>en las profundidades de la selva chilena, al interior de los grandes </a:t>
            </a:r>
            <a:r>
              <a:rPr lang="es-MX" dirty="0" smtClean="0">
                <a:latin typeface="Century Gothic" panose="020B0502020202020204" pitchFamily="34" charset="0"/>
              </a:rPr>
              <a:t>bosques.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>
                <a:latin typeface="Century Gothic" panose="020B0502020202020204" pitchFamily="34" charset="0"/>
              </a:rPr>
              <a:t>En el copihue se encarnan la belleza pura y divina de los bosques nativos chilenos; el sentimiento de patria y amor a la naturaleza </a:t>
            </a:r>
            <a:r>
              <a:rPr lang="es-MX" dirty="0" smtClean="0">
                <a:latin typeface="Century Gothic" panose="020B0502020202020204" pitchFamily="34" charset="0"/>
              </a:rPr>
              <a:t>salvaje.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endParaRPr lang="es-MX" dirty="0" smtClean="0">
              <a:latin typeface="Century Gothic" panose="020B0502020202020204" pitchFamily="34" charset="0"/>
            </a:endParaRPr>
          </a:p>
          <a:p>
            <a:endParaRPr lang="es-MX" dirty="0">
              <a:latin typeface="Century Gothic" panose="020B0502020202020204" pitchFamily="34" charset="0"/>
            </a:endParaRPr>
          </a:p>
          <a:p>
            <a:endParaRPr lang="es-CL" dirty="0">
              <a:latin typeface="Century Gothic" panose="020B0502020202020204" pitchFamily="34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042" y="1481714"/>
            <a:ext cx="3845177" cy="51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1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24312" cy="1320800"/>
          </a:xfrm>
        </p:spPr>
        <p:txBody>
          <a:bodyPr/>
          <a:lstStyle/>
          <a:p>
            <a:r>
              <a:rPr lang="es-CL" dirty="0" smtClean="0"/>
              <a:t>Baile Nacional: La Cueca.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7024255" y="609600"/>
            <a:ext cx="42810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entury Gothic" panose="020B0502020202020204" pitchFamily="34" charset="0"/>
              </a:rPr>
              <a:t>Este </a:t>
            </a:r>
            <a:r>
              <a:rPr lang="es-MX" dirty="0">
                <a:latin typeface="Century Gothic" panose="020B0502020202020204" pitchFamily="34" charset="0"/>
              </a:rPr>
              <a:t>baile nace de una historia rica con influencias africanas y amerindias. </a:t>
            </a:r>
            <a:endParaRPr lang="es-MX" dirty="0" smtClean="0">
              <a:latin typeface="Century Gothic" panose="020B0502020202020204" pitchFamily="34" charset="0"/>
            </a:endParaRP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 smtClean="0">
                <a:latin typeface="Century Gothic" panose="020B0502020202020204" pitchFamily="34" charset="0"/>
              </a:rPr>
              <a:t>Aún </a:t>
            </a:r>
            <a:r>
              <a:rPr lang="es-MX" dirty="0">
                <a:latin typeface="Century Gothic" panose="020B0502020202020204" pitchFamily="34" charset="0"/>
              </a:rPr>
              <a:t>que los chilenos la bailaban por muchos años, no existía un baile oficial en Chile hasta </a:t>
            </a:r>
            <a:r>
              <a:rPr lang="es-MX" b="1" dirty="0">
                <a:latin typeface="Century Gothic" panose="020B0502020202020204" pitchFamily="34" charset="0"/>
              </a:rPr>
              <a:t>1979 </a:t>
            </a:r>
            <a:r>
              <a:rPr lang="es-MX" dirty="0">
                <a:latin typeface="Century Gothic" panose="020B0502020202020204" pitchFamily="34" charset="0"/>
              </a:rPr>
              <a:t>cuando se determinó que la Cueca sea la Danza Nacional.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>
                <a:latin typeface="Century Gothic" panose="020B0502020202020204" pitchFamily="34" charset="0"/>
              </a:rPr>
              <a:t>La Cueca se trata de la </a:t>
            </a:r>
            <a:r>
              <a:rPr lang="es-MX" b="1" dirty="0">
                <a:latin typeface="Century Gothic" panose="020B0502020202020204" pitchFamily="34" charset="0"/>
              </a:rPr>
              <a:t>parodia del cortejo entre el gallo y la gallina</a:t>
            </a:r>
            <a:r>
              <a:rPr lang="es-MX" dirty="0">
                <a:latin typeface="Century Gothic" panose="020B0502020202020204" pitchFamily="34" charset="0"/>
              </a:rPr>
              <a:t>. Esto se ve bien porque los participantes levantan pañuelos sobre la cabeza durante el baile. Los pañuelos pueden simbolizar las plumas o cresta del gallo y la gallina.</a:t>
            </a:r>
            <a:endParaRPr lang="es-CL" dirty="0">
              <a:latin typeface="Century Gothic" panose="020B0502020202020204" pitchFamily="34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29177"/>
            <a:ext cx="5655379" cy="472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5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1264</TotalTime>
  <Words>528</Words>
  <Application>Microsoft Office PowerPoint</Application>
  <PresentationFormat>Panorámica</PresentationFormat>
  <Paragraphs>85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Century Gothic</vt:lpstr>
      <vt:lpstr>Trebuchet MS</vt:lpstr>
      <vt:lpstr>Wingdings 3</vt:lpstr>
      <vt:lpstr>Faceta</vt:lpstr>
      <vt:lpstr>Actividad  Comprensión del Entorno Sociocultural</vt:lpstr>
      <vt:lpstr>Presentación de PowerPoint</vt:lpstr>
      <vt:lpstr>“Chile, mi País”</vt:lpstr>
      <vt:lpstr>Chile, su geografía.</vt:lpstr>
      <vt:lpstr>Chile y sus zonas.</vt:lpstr>
      <vt:lpstr>Símbolos Patrios: La Bandera.</vt:lpstr>
      <vt:lpstr>Símbolos Patrios: El Escudo.</vt:lpstr>
      <vt:lpstr>Flor Nacional: El Copihue</vt:lpstr>
      <vt:lpstr>Baile Nacional: La Cueca.</vt:lpstr>
      <vt:lpstr>Ahora…  a trabajar!</vt:lpstr>
      <vt:lpstr>Pintar el Escudo Nacional, utilizando los colores correspondientes según el ejemplo.</vt:lpstr>
      <vt:lpstr>Una vez pintado, recorta y pega en una hoja blanca.</vt:lpstr>
      <vt:lpstr>CUECA DEL TUTI FRUTI - MI PERRO CHOCOLO https://www.youtube.com/watch?v=ScnhNn4R6Oo</vt:lpstr>
      <vt:lpstr>Cierre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peluqueros</dc:title>
  <dc:creator>nicolas honorato</dc:creator>
  <cp:lastModifiedBy>Javiera Polgatiz</cp:lastModifiedBy>
  <cp:revision>43</cp:revision>
  <dcterms:created xsi:type="dcterms:W3CDTF">2020-07-15T00:32:14Z</dcterms:created>
  <dcterms:modified xsi:type="dcterms:W3CDTF">2020-08-27T18:21:48Z</dcterms:modified>
</cp:coreProperties>
</file>